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256" r:id="rId2"/>
    <p:sldId id="306" r:id="rId3"/>
    <p:sldId id="257" r:id="rId4"/>
    <p:sldId id="258" r:id="rId5"/>
    <p:sldId id="267" r:id="rId6"/>
    <p:sldId id="278" r:id="rId7"/>
    <p:sldId id="266" r:id="rId8"/>
    <p:sldId id="259" r:id="rId9"/>
    <p:sldId id="262" r:id="rId10"/>
    <p:sldId id="264" r:id="rId11"/>
    <p:sldId id="263" r:id="rId12"/>
    <p:sldId id="303" r:id="rId13"/>
    <p:sldId id="275" r:id="rId14"/>
    <p:sldId id="268" r:id="rId15"/>
    <p:sldId id="274" r:id="rId16"/>
    <p:sldId id="265" r:id="rId17"/>
    <p:sldId id="279" r:id="rId18"/>
    <p:sldId id="280" r:id="rId19"/>
    <p:sldId id="260" r:id="rId20"/>
    <p:sldId id="261" r:id="rId21"/>
    <p:sldId id="269" r:id="rId22"/>
    <p:sldId id="272" r:id="rId23"/>
    <p:sldId id="312" r:id="rId24"/>
    <p:sldId id="273" r:id="rId25"/>
    <p:sldId id="282" r:id="rId26"/>
    <p:sldId id="283" r:id="rId27"/>
    <p:sldId id="284" r:id="rId28"/>
    <p:sldId id="293" r:id="rId29"/>
    <p:sldId id="309" r:id="rId30"/>
    <p:sldId id="285" r:id="rId31"/>
    <p:sldId id="286" r:id="rId32"/>
    <p:sldId id="294" r:id="rId33"/>
    <p:sldId id="290" r:id="rId34"/>
    <p:sldId id="291" r:id="rId35"/>
    <p:sldId id="292" r:id="rId36"/>
    <p:sldId id="289" r:id="rId37"/>
    <p:sldId id="287" r:id="rId38"/>
    <p:sldId id="270" r:id="rId39"/>
    <p:sldId id="271" r:id="rId40"/>
    <p:sldId id="310" r:id="rId41"/>
    <p:sldId id="311" r:id="rId42"/>
    <p:sldId id="302" r:id="rId43"/>
    <p:sldId id="305" r:id="rId44"/>
    <p:sldId id="296" r:id="rId45"/>
    <p:sldId id="295" r:id="rId46"/>
    <p:sldId id="298" r:id="rId47"/>
    <p:sldId id="297" r:id="rId48"/>
    <p:sldId id="299" r:id="rId49"/>
    <p:sldId id="300" r:id="rId50"/>
    <p:sldId id="276" r:id="rId51"/>
    <p:sldId id="281" r:id="rId52"/>
    <p:sldId id="301" r:id="rId53"/>
    <p:sldId id="304" r:id="rId54"/>
    <p:sldId id="307" r:id="rId55"/>
    <p:sldId id="308" r:id="rId5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19" autoAdjust="0"/>
    <p:restoredTop sz="83297" autoAdjust="0"/>
  </p:normalViewPr>
  <p:slideViewPr>
    <p:cSldViewPr>
      <p:cViewPr varScale="1">
        <p:scale>
          <a:sx n="73" d="100"/>
          <a:sy n="73" d="100"/>
        </p:scale>
        <p:origin x="-1747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>
        <c:manualLayout>
          <c:xMode val="edge"/>
          <c:yMode val="edge"/>
          <c:x val="0.59778740157480303"/>
          <c:y val="2.5000000000000001E-2"/>
        </c:manualLayout>
      </c:layout>
      <c:overlay val="0"/>
      <c:txPr>
        <a:bodyPr/>
        <a:lstStyle/>
        <a:p>
          <a:pPr>
            <a:defRPr sz="2000"/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3289373214908499E-2"/>
          <c:y val="4.8788631889763803E-2"/>
          <c:w val="0.55549691271315305"/>
          <c:h val="0.76581126968503899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Top 10 Countries</c:v>
                </c:pt>
              </c:strCache>
            </c:strRef>
          </c:tx>
          <c:dLbls>
            <c:txPr>
              <a:bodyPr/>
              <a:lstStyle/>
              <a:p>
                <a:pPr>
                  <a:defRPr sz="2000"/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</c:dLbls>
          <c:cat>
            <c:strRef>
              <c:f>Sheet1!$A$2:$A$12</c:f>
              <c:strCache>
                <c:ptCount val="11"/>
                <c:pt idx="0">
                  <c:v>USA</c:v>
                </c:pt>
                <c:pt idx="1">
                  <c:v>India</c:v>
                </c:pt>
                <c:pt idx="2">
                  <c:v>Spain</c:v>
                </c:pt>
                <c:pt idx="3">
                  <c:v>Germany</c:v>
                </c:pt>
                <c:pt idx="4">
                  <c:v>Canada</c:v>
                </c:pt>
                <c:pt idx="5">
                  <c:v>Russia</c:v>
                </c:pt>
                <c:pt idx="6">
                  <c:v>UK</c:v>
                </c:pt>
                <c:pt idx="7">
                  <c:v>China</c:v>
                </c:pt>
                <c:pt idx="8">
                  <c:v>Italy</c:v>
                </c:pt>
                <c:pt idx="9">
                  <c:v>Ukraine</c:v>
                </c:pt>
                <c:pt idx="10">
                  <c:v>Rest of World</c:v>
                </c:pt>
              </c:strCache>
            </c:strRef>
          </c:cat>
          <c:val>
            <c:numRef>
              <c:f>Sheet1!$B$2:$B$12</c:f>
              <c:numCache>
                <c:formatCode>0.0%</c:formatCode>
                <c:ptCount val="11"/>
                <c:pt idx="0">
                  <c:v>0.29272111936151901</c:v>
                </c:pt>
                <c:pt idx="1">
                  <c:v>5.8165378592716102E-2</c:v>
                </c:pt>
                <c:pt idx="2">
                  <c:v>5.67762792342274E-2</c:v>
                </c:pt>
                <c:pt idx="3">
                  <c:v>5.18007778956407E-2</c:v>
                </c:pt>
                <c:pt idx="4">
                  <c:v>4.7683992524119798E-2</c:v>
                </c:pt>
                <c:pt idx="5">
                  <c:v>4.2809516593423198E-2</c:v>
                </c:pt>
                <c:pt idx="6">
                  <c:v>3.9905036116583303E-2</c:v>
                </c:pt>
                <c:pt idx="7">
                  <c:v>2.6064555235641801E-2</c:v>
                </c:pt>
                <c:pt idx="8">
                  <c:v>2.0533414153659599E-2</c:v>
                </c:pt>
                <c:pt idx="9">
                  <c:v>2.03313633378795E-2</c:v>
                </c:pt>
                <c:pt idx="10">
                  <c:v>0.34320856695458901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4558921539684599"/>
          <c:y val="0.12649532480315001"/>
          <c:w val="0.32572902056775199"/>
          <c:h val="0.81412967519684998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png>
</file>

<file path=ppt/media/image11.pn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eg>
</file>

<file path=ppt/media/image35.JPG>
</file>

<file path=ppt/media/image36.jpeg>
</file>

<file path=ppt/media/image37.jpeg>
</file>

<file path=ppt/media/image38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media/media1.wmv>
</file>

<file path=ppt/media/media10.wmv>
</file>

<file path=ppt/media/media11.wmv>
</file>

<file path=ppt/media/media12.wmv>
</file>

<file path=ppt/media/media13.wmv>
</file>

<file path=ppt/media/media14.wmv>
</file>

<file path=ppt/media/media15.wmv>
</file>

<file path=ppt/media/media2.wmv>
</file>

<file path=ppt/media/media3.wmv>
</file>

<file path=ppt/media/media4.wmv>
</file>

<file path=ppt/media/media5.wmv>
</file>

<file path=ppt/media/media6.wmv>
</file>

<file path=ppt/media/media7.wmv>
</file>

<file path=ppt/media/media8.wmv>
</file>

<file path=ppt/media/media9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C005B8-01E6-41F4-A08E-0F7F29E4ED36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26041-FE32-43CD-A41F-5A7345540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9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cko.net/files/fullfrontal/fullfrontal/webglmath/online.html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caniuse.com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udacity.com/2013/09/architect-advances-career-after-3d.html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conomist.com/news/united-states/21587820-many-professors-are-hostile-online-education-learned-luddites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of all,</a:t>
            </a:r>
            <a:r>
              <a:rPr lang="en-US" baseline="0" dirty="0" smtClean="0"/>
              <a:t> here’s the bad news of a lecture such as this: you can’t click a link and skip to the part of the talk you’d like to hear.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Show of hands: how many people have tried a MOOC? How many have tried more than one MOOC? How many have finished a MOOC?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74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at start I hover over</a:t>
            </a:r>
            <a:r>
              <a:rPr lang="en-US" baseline="0" dirty="0" smtClean="0"/>
              <a:t> other lessons. This set of videos is the problem set for Lesson 4, on Transforms.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Notice how code editor shows </a:t>
            </a:r>
            <a:r>
              <a:rPr lang="en-US" baseline="0" dirty="0" err="1" smtClean="0"/>
              <a:t>JSHint</a:t>
            </a:r>
            <a:r>
              <a:rPr lang="en-US" baseline="0" dirty="0" smtClean="0"/>
              <a:t> errors as you type.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Diff image helps student notice the problems with what he’s doing.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Don’t put important info in the answers, as people don’t watch!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300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Ask people which way is up.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liked computer science as a field because I would no longer need to draw, longhand write, or talk at length. For the MOOC I did all three. Voice actors have a union limit of 2 hours of talking a day. I’m not in a union.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have a newfound respect for weathermen. Salman Khan of the Khan Academy is a national treasure, since he can write and lecture at the same time.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Writing on the screen is like I’m sitting next to you.</a:t>
            </a:r>
          </a:p>
          <a:p>
            <a:endParaRPr lang="en-US" baseline="0" dirty="0" smtClean="0"/>
          </a:p>
          <a:p>
            <a:r>
              <a:rPr lang="en-US" baseline="0" dirty="0" smtClean="0"/>
              <a:t>Having a teacher look me in the eye from a video screen is really pretty bogus. Also, I hate doing headshots.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Head in the lower left corner of the screen is distracting to me. I know a person is talking, I don’t have to see his head.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585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editors tended to</a:t>
            </a:r>
            <a:r>
              <a:rPr lang="en-US" baseline="0" dirty="0" smtClean="0"/>
              <a:t> edit such that I was </a:t>
            </a:r>
            <a:r>
              <a:rPr lang="en-US" baseline="0" dirty="0" smtClean="0"/>
              <a:t>breathless</a:t>
            </a:r>
            <a:r>
              <a:rPr lang="en-US" baseline="0" dirty="0" smtClean="0"/>
              <a:t>, never inhaling.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442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Non-professors have an advantage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101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Hard to keep energy up talking to a</a:t>
            </a:r>
            <a:r>
              <a:rPr lang="en-US" baseline="0" dirty="0" smtClean="0"/>
              <a:t> tablet.</a:t>
            </a:r>
            <a:r>
              <a:rPr lang="en-US" dirty="0" smtClean="0"/>
              <a:t> You repeat</a:t>
            </a:r>
            <a:r>
              <a:rPr lang="en-US" baseline="0" dirty="0" smtClean="0"/>
              <a:t> certain sentences 10 times, and it’s hard to gesture and read from a script at the same time.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Set it up, record for 2 hours, then find you forgot to turn on the screen capture software or overhead camera.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2085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typical lesson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878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http://acko.net/files/fullfrontal/fullfrontal/webglmath/online.html</a:t>
            </a:r>
            <a:r>
              <a:rPr lang="en-US" dirty="0" smtClean="0"/>
              <a:t> – this</a:t>
            </a:r>
            <a:r>
              <a:rPr lang="en-US" baseline="0" dirty="0" smtClean="0"/>
              <a:t> stuff is great, and gets better as you go along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MathBox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Yes, this is all happening in your browser.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2485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detailed syllabus</a:t>
            </a:r>
            <a:r>
              <a:rPr lang="en-US" baseline="0" dirty="0" smtClean="0"/>
              <a:t> was originally created by a student, with my guidance. Since its creation, I’ve been filling in what each lesson is about.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724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WebGL</a:t>
            </a:r>
            <a:r>
              <a:rPr lang="en-US" dirty="0" smtClean="0"/>
              <a:t> is essentially</a:t>
            </a:r>
            <a:r>
              <a:rPr lang="en-US" baseline="0" dirty="0" smtClean="0"/>
              <a:t> a somewhat older version of OpenGL for the web.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Table from </a:t>
            </a:r>
            <a:r>
              <a:rPr lang="en-US" dirty="0" smtClean="0">
                <a:hlinkClick r:id="rId3"/>
              </a:rPr>
              <a:t>http://caniuse.com/#feat=webgl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0366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Course</a:t>
            </a:r>
            <a:r>
              <a:rPr lang="en-US" baseline="0" dirty="0" smtClean="0"/>
              <a:t> is about computer graphics theory, not about how to use a particular API.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63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0696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threejs.org – worth your while visiting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973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sound.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807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Definitely get “JavaScript: The Good Parts” – read the appendices first.</a:t>
            </a:r>
          </a:p>
          <a:p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711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Definitely get “JavaScript: The Good Parts” – read the appendices first.</a:t>
            </a:r>
          </a:p>
          <a:p>
            <a:endParaRPr lang="en-US" dirty="0" smtClean="0"/>
          </a:p>
          <a:p>
            <a:r>
              <a:rPr lang="en-US" dirty="0" smtClean="0"/>
              <a:t>Thank you Mr. </a:t>
            </a:r>
            <a:r>
              <a:rPr lang="en-US" dirty="0" err="1" smtClean="0"/>
              <a:t>Cozzi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711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João</a:t>
            </a:r>
            <a:r>
              <a:rPr lang="en-US" dirty="0" smtClean="0"/>
              <a:t> Sousa (from Portugal) improved</a:t>
            </a:r>
            <a:r>
              <a:rPr lang="en-US" baseline="0" dirty="0" smtClean="0"/>
              <a:t> this demo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272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answer is wrong, but the software will allow</a:t>
            </a:r>
            <a:r>
              <a:rPr lang="en-US" baseline="0" dirty="0" smtClean="0"/>
              <a:t> only one response to be right. </a:t>
            </a:r>
            <a:r>
              <a:rPr lang="en-US" dirty="0" smtClean="0"/>
              <a:t>Problem is that the</a:t>
            </a:r>
            <a:r>
              <a:rPr lang="en-US" baseline="0" dirty="0" smtClean="0"/>
              <a:t> software is limited in what it can recognize. We avoid short-answer tests. Also,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528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Completion rate is not indicative of value.</a:t>
            </a:r>
          </a:p>
          <a:p>
            <a:endParaRPr lang="en-US" dirty="0" smtClean="0"/>
          </a:p>
          <a:p>
            <a:r>
              <a:rPr lang="en-US" dirty="0" smtClean="0"/>
              <a:t>I’m marking</a:t>
            </a:r>
            <a:r>
              <a:rPr lang="en-US" baseline="0" dirty="0" smtClean="0"/>
              <a:t> up the syllabus for “if you want to know just three.js, take these lessons”.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045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http://blog.udacity.com/2013/09/architect-advances-career-after-3d.html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3204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Really,</a:t>
            </a:r>
            <a:r>
              <a:rPr lang="en-US" baseline="0" dirty="0" smtClean="0"/>
              <a:t> though, all these things I did because I enjoyed them, not as career-advancers.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7079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feel graphics has entered the engineering</a:t>
            </a:r>
            <a:r>
              <a:rPr lang="en-US" baseline="0" dirty="0" smtClean="0"/>
              <a:t> phase.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 website can be hosted for $75 a year. </a:t>
            </a:r>
            <a:r>
              <a:rPr lang="en-US" baseline="0" dirty="0" err="1" smtClean="0"/>
              <a:t>Bluehost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30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Since there’s no real loss</a:t>
            </a:r>
            <a:r>
              <a:rPr lang="en-US" baseline="0" dirty="0" smtClean="0"/>
              <a:t> if you don’t complete, and no academic credit at the end, two motivators are gone: loss of investment and ability to gain success.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5157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Launches could also be “hard core,</a:t>
            </a:r>
            <a:r>
              <a:rPr lang="en-US" baseline="0" dirty="0" smtClean="0"/>
              <a:t> do it in 3 weeks” vs. “I’ll probably take half a year”.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642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Salman Khan’s initial rule was “student</a:t>
            </a:r>
            <a:r>
              <a:rPr lang="en-US" baseline="0" dirty="0" smtClean="0"/>
              <a:t> should get 10 math problems right in a row, in a unit, to prove competency”.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90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students literally cannot get this class within their country.</a:t>
            </a:r>
          </a:p>
          <a:p>
            <a:endParaRPr lang="en-US" dirty="0" smtClean="0"/>
          </a:p>
          <a:p>
            <a:r>
              <a:rPr lang="en-US" dirty="0" smtClean="0"/>
              <a:t>Also, being a full-time (or even part-time) student is a commitment: time,</a:t>
            </a:r>
            <a:r>
              <a:rPr lang="en-US" baseline="0" dirty="0" smtClean="0"/>
              <a:t> location, money.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293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Sound is off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686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Self-paced has the advantag</a:t>
            </a:r>
            <a:r>
              <a:rPr lang="en-US" baseline="0" dirty="0" smtClean="0"/>
              <a:t>e of start and continue at any time, and skipping stuff you don’t care about. Start &amp; end dates favors forming a community.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823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http://www.economist.com/news/united-states/21587820-many-professors-are-hostile-online-education-learned-luddites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We’ll get back to these concerns at the end of this</a:t>
            </a:r>
            <a:r>
              <a:rPr lang="en-US" baseline="0" dirty="0" smtClean="0"/>
              <a:t> talk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373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Autodesk software is free to students and faculty,</a:t>
            </a:r>
            <a:r>
              <a:rPr lang="en-US" baseline="0" dirty="0" smtClean="0"/>
              <a:t> out of work professionals, veterans.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301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</a:t>
            </a:r>
            <a:r>
              <a:rPr lang="en-US" baseline="0" dirty="0" smtClean="0"/>
              <a:t> can’t say I know the answer.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answer one: reasonable administrative device.</a:t>
            </a:r>
          </a:p>
          <a:p>
            <a:r>
              <a:rPr lang="en-US" baseline="0" dirty="0" smtClean="0"/>
              <a:t>Answer two is from Patrick </a:t>
            </a:r>
            <a:r>
              <a:rPr lang="en-US" baseline="0" dirty="0" err="1" smtClean="0"/>
              <a:t>Cozzi</a:t>
            </a:r>
            <a:r>
              <a:rPr lang="en-US" baseline="0" dirty="0" smtClean="0"/>
              <a:t>, and I suspect this might be why courses were originally this length. A </a:t>
            </a:r>
            <a:r>
              <a:rPr lang="en-US" baseline="0" dirty="0" err="1" smtClean="0"/>
              <a:t>pocketwatch</a:t>
            </a:r>
            <a:r>
              <a:rPr lang="en-US" baseline="0" dirty="0" smtClean="0"/>
              <a:t> was expensive, so the campus bell tower would signal the change.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Answer three: not the case. 10-16 minutes is about the limit of how long you can solidly pay attention. Sorry, no reference.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Answer four: I think this is why the time is spent today. I live north of Boston, near MIT. At MIT the professors put their lectures online.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this means is that the student often don’t come to class for lectures. The student doesn’t have to get up for those 8 am lectures, doesn’t waste time going to and from class. One professor I talked with said he’s almost prefer just putting them online at his leisure and not having a half-empty classroom. Other advantages: the student can pause and rewind.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26041-FE32-43CD-A41F-5A73455400D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873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984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18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978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455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643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572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22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64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139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0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08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72173-AACB-4E96-AA7F-C3D404761C33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08782-6D15-431B-8C82-C990BE72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4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wmv"/><Relationship Id="rId1" Type="http://schemas.microsoft.com/office/2007/relationships/media" Target="../media/media6.wm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wmv"/><Relationship Id="rId1" Type="http://schemas.microsoft.com/office/2007/relationships/media" Target="../media/media7.wmv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wmv"/><Relationship Id="rId1" Type="http://schemas.microsoft.com/office/2007/relationships/media" Target="../media/media8.wmv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wmv"/><Relationship Id="rId1" Type="http://schemas.microsoft.com/office/2007/relationships/media" Target="../media/media9.wmv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wmv"/><Relationship Id="rId1" Type="http://schemas.microsoft.com/office/2007/relationships/media" Target="../media/media10.wmv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wmv"/><Relationship Id="rId1" Type="http://schemas.microsoft.com/office/2007/relationships/media" Target="../media/media11.wmv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wmv"/><Relationship Id="rId1" Type="http://schemas.microsoft.com/office/2007/relationships/media" Target="../media/media12.wmv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wmv"/><Relationship Id="rId1" Type="http://schemas.microsoft.com/office/2007/relationships/media" Target="../media/media13.wmv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2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wmv"/><Relationship Id="rId1" Type="http://schemas.microsoft.com/office/2007/relationships/media" Target="../media/media14.wmv"/><Relationship Id="rId4" Type="http://schemas.openxmlformats.org/officeDocument/2006/relationships/image" Target="../media/image3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eg"/><Relationship Id="rId4" Type="http://schemas.openxmlformats.org/officeDocument/2006/relationships/image" Target="../media/image3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5.wmv"/><Relationship Id="rId1" Type="http://schemas.microsoft.com/office/2007/relationships/media" Target="../media/media15.wmv"/><Relationship Id="rId4" Type="http://schemas.openxmlformats.org/officeDocument/2006/relationships/image" Target="../media/image38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richaines.com/" TargetMode="External"/><Relationship Id="rId2" Type="http://schemas.openxmlformats.org/officeDocument/2006/relationships/hyperlink" Target="mailto:erich@acm.or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5196" y="388620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Computer</a:t>
            </a:r>
            <a:r>
              <a:rPr lang="en-US" dirty="0"/>
              <a:t> </a:t>
            </a:r>
            <a:r>
              <a:rPr lang="en-US" dirty="0" smtClean="0"/>
              <a:t>Graphics in a MOOC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933957"/>
            <a:ext cx="7010400" cy="914400"/>
          </a:xfrm>
        </p:spPr>
        <p:txBody>
          <a:bodyPr/>
          <a:lstStyle/>
          <a:p>
            <a:pPr algn="l"/>
            <a:r>
              <a:rPr lang="en-US" dirty="0" smtClean="0"/>
              <a:t>Beyond the</a:t>
            </a:r>
            <a:r>
              <a:rPr lang="en-US" dirty="0"/>
              <a:t> </a:t>
            </a:r>
            <a:r>
              <a:rPr lang="en-US" dirty="0" smtClean="0"/>
              <a:t>Hype and Hysteria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23207" y="5562599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Eric Haines</a:t>
            </a:r>
          </a:p>
          <a:p>
            <a:r>
              <a:rPr lang="en-US" dirty="0" smtClean="0"/>
              <a:t>Autodesk, Inc.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07" y="533400"/>
            <a:ext cx="7058025" cy="359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43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</a:t>
            </a:r>
            <a:endParaRPr lang="en-US" dirty="0"/>
          </a:p>
        </p:txBody>
      </p:sp>
      <p:pic>
        <p:nvPicPr>
          <p:cNvPr id="4" name="ClassIntro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2138" y="1600200"/>
            <a:ext cx="5418137" cy="4525963"/>
          </a:xfrm>
        </p:spPr>
      </p:pic>
    </p:spTree>
    <p:extLst>
      <p:ext uri="{BB962C8B-B14F-4D97-AF65-F5344CB8AC3E}">
        <p14:creationId xmlns:p14="http://schemas.microsoft.com/office/powerpoint/2010/main" val="1852152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Course, of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But what’s a course?</a:t>
            </a:r>
          </a:p>
          <a:p>
            <a:pPr marL="0" indent="0">
              <a:buNone/>
            </a:pPr>
            <a:r>
              <a:rPr lang="en-US" dirty="0" smtClean="0"/>
              <a:t>Minimums, to my mind:</a:t>
            </a:r>
          </a:p>
          <a:p>
            <a:r>
              <a:rPr lang="en-US" dirty="0" smtClean="0"/>
              <a:t>Organized syllabus</a:t>
            </a:r>
          </a:p>
          <a:p>
            <a:pPr lvl="1"/>
            <a:r>
              <a:rPr lang="en-US" dirty="0" smtClean="0"/>
              <a:t>Lectures, quizzes, exercises</a:t>
            </a:r>
          </a:p>
          <a:p>
            <a:r>
              <a:rPr lang="en-US" dirty="0" smtClean="0"/>
              <a:t>Communication with instructors and/or peers</a:t>
            </a:r>
          </a:p>
          <a:p>
            <a:pPr marL="57150" indent="0">
              <a:buNone/>
            </a:pPr>
            <a:r>
              <a:rPr lang="en-US" dirty="0" smtClean="0"/>
              <a:t>Optional:</a:t>
            </a:r>
          </a:p>
          <a:p>
            <a:r>
              <a:rPr lang="en-US" dirty="0" smtClean="0"/>
              <a:t>For course credit (where the $$$ are made)</a:t>
            </a:r>
          </a:p>
          <a:p>
            <a:pPr marL="0" indent="0">
              <a:buNone/>
            </a:pPr>
            <a:r>
              <a:rPr lang="en-US" dirty="0" smtClean="0"/>
              <a:t>Pace: self-paced vs. start &amp; end dates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87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Concerns about MOOCs on Campus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Amherst: decided to not offer MOOCs</a:t>
            </a:r>
          </a:p>
          <a:p>
            <a:pPr marL="0" indent="0">
              <a:buNone/>
            </a:pPr>
            <a:r>
              <a:rPr lang="en-US" dirty="0" smtClean="0"/>
              <a:t>Harvard: 58 faculty demand greater oversight</a:t>
            </a:r>
          </a:p>
          <a:p>
            <a:pPr marL="0" indent="0">
              <a:buNone/>
            </a:pPr>
            <a:r>
              <a:rPr lang="en-US" dirty="0" smtClean="0"/>
              <a:t>General professor concerns include:</a:t>
            </a:r>
          </a:p>
          <a:p>
            <a:r>
              <a:rPr lang="en-US" dirty="0" smtClean="0"/>
              <a:t>Don’t want to teach what they didn’t create</a:t>
            </a:r>
          </a:p>
          <a:p>
            <a:r>
              <a:rPr lang="en-US" dirty="0" smtClean="0"/>
              <a:t>Don’t want to compete against ‘superstars’</a:t>
            </a:r>
          </a:p>
          <a:p>
            <a:r>
              <a:rPr lang="en-US" dirty="0" smtClean="0"/>
              <a:t>Don’t feel comfortable on camera</a:t>
            </a:r>
          </a:p>
          <a:p>
            <a:pPr marL="0" indent="0">
              <a:buNone/>
            </a:pPr>
            <a:r>
              <a:rPr lang="en-US" dirty="0" smtClean="0"/>
              <a:t>Provosts worry about their business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50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Make a MOOC?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Autodesk’s reasons:</a:t>
            </a:r>
          </a:p>
          <a:p>
            <a:r>
              <a:rPr lang="en-US" dirty="0" smtClean="0"/>
              <a:t>Goodwill: our CEO Carl Bass is a computer graphics guy and likes education.</a:t>
            </a:r>
          </a:p>
          <a:p>
            <a:pPr lvl="1"/>
            <a:r>
              <a:rPr lang="en-US" dirty="0" smtClean="0"/>
              <a:t>He’s also on </a:t>
            </a:r>
            <a:r>
              <a:rPr lang="en-US" dirty="0" err="1" smtClean="0"/>
              <a:t>Udacity’s</a:t>
            </a:r>
            <a:r>
              <a:rPr lang="en-US" dirty="0" smtClean="0"/>
              <a:t> advisory board.</a:t>
            </a:r>
          </a:p>
          <a:p>
            <a:r>
              <a:rPr lang="en-US" dirty="0"/>
              <a:t>Mindshare: we compete with game developers for talented programmers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Test the waters: Google and NVIDIA were also creating classes.</a:t>
            </a:r>
          </a:p>
          <a:p>
            <a:r>
              <a:rPr lang="en-US" dirty="0" smtClean="0"/>
              <a:t>Internal training: at least, I’ve used it for such.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67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a typical class 50 minutes?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lphaUcPeriod"/>
            </a:pPr>
            <a:r>
              <a:rPr lang="en-US" dirty="0" smtClean="0"/>
              <a:t>Various </a:t>
            </a:r>
            <a:r>
              <a:rPr lang="en-US" dirty="0"/>
              <a:t>classes can be fit together more easily by having designated </a:t>
            </a:r>
            <a:r>
              <a:rPr lang="en-US" dirty="0" smtClean="0"/>
              <a:t>slots.</a:t>
            </a:r>
          </a:p>
          <a:p>
            <a:pPr marL="514350" indent="-514350">
              <a:buAutoNum type="alphaUcPeriod"/>
            </a:pPr>
            <a:r>
              <a:rPr lang="en-US" dirty="0" smtClean="0"/>
              <a:t>Traditionally</a:t>
            </a:r>
            <a:r>
              <a:rPr lang="en-US" dirty="0"/>
              <a:t>, a bell rang on the hour, marking when classes </a:t>
            </a:r>
            <a:r>
              <a:rPr lang="en-US" dirty="0" smtClean="0"/>
              <a:t>ended.</a:t>
            </a:r>
          </a:p>
          <a:p>
            <a:pPr marL="514350" indent="-514350">
              <a:buAutoNum type="alphaUcPeriod"/>
            </a:pPr>
            <a:r>
              <a:rPr lang="en-US" dirty="0" smtClean="0"/>
              <a:t>50 </a:t>
            </a:r>
            <a:r>
              <a:rPr lang="en-US" dirty="0"/>
              <a:t>minutes has been found to be the sweet spot for keeping students' </a:t>
            </a:r>
            <a:r>
              <a:rPr lang="en-US" dirty="0" smtClean="0"/>
              <a:t>attention.</a:t>
            </a:r>
          </a:p>
          <a:p>
            <a:pPr marL="514350" indent="-514350">
              <a:buAutoNum type="alphaUcPeriod"/>
            </a:pPr>
            <a:r>
              <a:rPr lang="en-US" dirty="0" smtClean="0"/>
              <a:t>The </a:t>
            </a:r>
            <a:r>
              <a:rPr lang="en-US" dirty="0"/>
              <a:t>length is necessary for a reasonable payback for </a:t>
            </a:r>
            <a:r>
              <a:rPr lang="en-US" dirty="0" smtClean="0"/>
              <a:t>travel.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67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MOOC Lessons</a:t>
            </a:r>
            <a:r>
              <a:rPr lang="en-US" dirty="0" smtClean="0"/>
              <a:t>, Quizzes, 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Lessons are usually 2-3 minutes each.</a:t>
            </a:r>
          </a:p>
          <a:p>
            <a:pPr lvl="1"/>
            <a:r>
              <a:rPr lang="en-US" dirty="0" smtClean="0"/>
              <a:t>“But how can you teach anything that quickly?”</a:t>
            </a:r>
          </a:p>
          <a:p>
            <a:r>
              <a:rPr lang="en-US" dirty="0" smtClean="0"/>
              <a:t>Quizzes and exercises should come every 10 minutes or less, to keep the student engaged.</a:t>
            </a:r>
          </a:p>
          <a:p>
            <a:r>
              <a:rPr lang="en-US" dirty="0" smtClean="0"/>
              <a:t>Student can easily see progress and continue.</a:t>
            </a:r>
          </a:p>
          <a:p>
            <a:r>
              <a:rPr lang="en-US" dirty="0" smtClean="0"/>
              <a:t>Student can zip through or just do a lecture or two at lunchtime.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90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MOOC Classroom Example</a:t>
            </a:r>
            <a:endParaRPr lang="en-US" dirty="0"/>
          </a:p>
        </p:txBody>
      </p:sp>
      <p:pic>
        <p:nvPicPr>
          <p:cNvPr id="4" name="TypicalSession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93825" y="1600200"/>
            <a:ext cx="6356350" cy="4525963"/>
          </a:xfrm>
        </p:spPr>
      </p:pic>
    </p:spTree>
    <p:extLst>
      <p:ext uri="{BB962C8B-B14F-4D97-AF65-F5344CB8AC3E}">
        <p14:creationId xmlns:p14="http://schemas.microsoft.com/office/powerpoint/2010/main" val="2151277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 and Talk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133600"/>
            <a:ext cx="6720953" cy="3895725"/>
          </a:xfrm>
        </p:spPr>
      </p:pic>
      <p:sp>
        <p:nvSpPr>
          <p:cNvPr id="5" name="TextBox 4"/>
          <p:cNvSpPr txBox="1"/>
          <p:nvPr/>
        </p:nvSpPr>
        <p:spPr>
          <a:xfrm>
            <a:off x="609600" y="1316766"/>
            <a:ext cx="7239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Friendlier, engaging, less distracting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440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Video Options</a:t>
            </a:r>
            <a:endParaRPr lang="en-US" dirty="0"/>
          </a:p>
        </p:txBody>
      </p:sp>
      <p:pic>
        <p:nvPicPr>
          <p:cNvPr id="5" name="WhichWayIsUp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3415138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English is written in the slides themselves.</a:t>
            </a:r>
          </a:p>
          <a:p>
            <a:pPr marL="0" indent="0">
              <a:buNone/>
            </a:pPr>
            <a:r>
              <a:rPr lang="en-US" dirty="0" smtClean="0"/>
              <a:t>There are a few mechanisms to help students:</a:t>
            </a:r>
          </a:p>
          <a:p>
            <a:r>
              <a:rPr lang="en-US" dirty="0" smtClean="0"/>
              <a:t>Captions generated on YouTube itself</a:t>
            </a:r>
          </a:p>
          <a:p>
            <a:r>
              <a:rPr lang="en-US" dirty="0" smtClean="0"/>
              <a:t>Downloadable captions in English</a:t>
            </a:r>
          </a:p>
          <a:p>
            <a:r>
              <a:rPr lang="en-US" dirty="0" smtClean="0"/>
              <a:t>Slow down (or increase) delivery speed.</a:t>
            </a:r>
          </a:p>
          <a:p>
            <a:pPr lvl="1"/>
            <a:r>
              <a:rPr lang="en-US" dirty="0" smtClean="0"/>
              <a:t>This works better with the video player VLC offline: 2/3rds mode.</a:t>
            </a:r>
          </a:p>
          <a:p>
            <a:r>
              <a:rPr lang="en-US" dirty="0" smtClean="0"/>
              <a:t>Pause and replay!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88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Chartreuse?</a:t>
            </a:r>
            <a:endParaRPr lang="en-US" dirty="0"/>
          </a:p>
        </p:txBody>
      </p:sp>
      <p:pic>
        <p:nvPicPr>
          <p:cNvPr id="6" name="08-what Color Is Chartreuse-1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343663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24528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and Speed Example</a:t>
            </a:r>
            <a:endParaRPr lang="en-US" dirty="0"/>
          </a:p>
        </p:txBody>
      </p:sp>
      <p:pic>
        <p:nvPicPr>
          <p:cNvPr id="4" name="TranslationExample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06513" y="1600200"/>
            <a:ext cx="6530975" cy="4525963"/>
          </a:xfrm>
        </p:spPr>
      </p:pic>
    </p:spTree>
    <p:extLst>
      <p:ext uri="{BB962C8B-B14F-4D97-AF65-F5344CB8AC3E}">
        <p14:creationId xmlns:p14="http://schemas.microsoft.com/office/powerpoint/2010/main" val="92032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Supplemental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scripts for all lessons are downloadable.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1" y="2286000"/>
            <a:ext cx="3657600" cy="39576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1" y="2285999"/>
            <a:ext cx="3657600" cy="395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23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Scripts?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about everything said should be written down beforehand.</a:t>
            </a:r>
          </a:p>
          <a:p>
            <a:pPr lvl="1"/>
            <a:r>
              <a:rPr lang="en-US" dirty="0" smtClean="0"/>
              <a:t>Otherwise, you </a:t>
            </a:r>
            <a:r>
              <a:rPr lang="en-US" i="1" dirty="0" smtClean="0"/>
              <a:t>will</a:t>
            </a:r>
            <a:r>
              <a:rPr lang="en-US" dirty="0" smtClean="0"/>
              <a:t> ramble</a:t>
            </a:r>
          </a:p>
          <a:p>
            <a:pPr lvl="1"/>
            <a:r>
              <a:rPr lang="en-US" dirty="0" smtClean="0"/>
              <a:t>Non-teachers have an advantage: no “bad habits”</a:t>
            </a:r>
          </a:p>
          <a:p>
            <a:r>
              <a:rPr lang="en-US" dirty="0" smtClean="0"/>
              <a:t>50 minutes of normal class time </a:t>
            </a:r>
            <a:r>
              <a:rPr lang="en-US" dirty="0" smtClean="0">
                <a:sym typeface="Wingdings" pitchFamily="2" charset="2"/>
              </a:rPr>
              <a:t> 11 minutes of material?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I suspect it’s more like 50  17 minutes</a:t>
            </a:r>
          </a:p>
          <a:p>
            <a:r>
              <a:rPr lang="en-US" dirty="0" smtClean="0">
                <a:sym typeface="Wingdings" pitchFamily="2" charset="2"/>
              </a:rPr>
              <a:t>10 week class  800+ page illustrated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smtClean="0">
                <a:sym typeface="Wingdings" pitchFamily="2" charset="2"/>
              </a:rPr>
              <a:t>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96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Scripts Can Be Proof-Read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My special thanks to:</a:t>
            </a:r>
          </a:p>
          <a:p>
            <a:r>
              <a:rPr lang="en-US" sz="4000" dirty="0" smtClean="0"/>
              <a:t>Patrick </a:t>
            </a:r>
            <a:r>
              <a:rPr lang="en-US" sz="4000" dirty="0" err="1" smtClean="0"/>
              <a:t>Cozzi</a:t>
            </a:r>
            <a:endParaRPr lang="en-US" sz="4000" dirty="0" smtClean="0"/>
          </a:p>
          <a:p>
            <a:r>
              <a:rPr lang="en-US" sz="4000" dirty="0" smtClean="0"/>
              <a:t>Mauricio Vives</a:t>
            </a:r>
          </a:p>
          <a:p>
            <a:r>
              <a:rPr lang="en-US" sz="4000" dirty="0" err="1" smtClean="0"/>
              <a:t>Branislav</a:t>
            </a:r>
            <a:r>
              <a:rPr lang="en-US" sz="4000" dirty="0" smtClean="0"/>
              <a:t> </a:t>
            </a:r>
            <a:r>
              <a:rPr lang="en-US" sz="4000" dirty="0" err="1" smtClean="0"/>
              <a:t>Ulicny</a:t>
            </a:r>
            <a:r>
              <a:rPr lang="en-US" sz="4000" dirty="0" smtClean="0"/>
              <a:t> (</a:t>
            </a:r>
            <a:r>
              <a:rPr lang="en-US" sz="4000" dirty="0" err="1" smtClean="0"/>
              <a:t>AlteredQualia</a:t>
            </a:r>
            <a:r>
              <a:rPr lang="en-US" sz="4000" dirty="0" smtClean="0"/>
              <a:t>)</a:t>
            </a:r>
          </a:p>
          <a:p>
            <a:r>
              <a:rPr lang="en-US" sz="4000" dirty="0" err="1" smtClean="0"/>
              <a:t>Gundega</a:t>
            </a:r>
            <a:r>
              <a:rPr lang="en-US" sz="4000" dirty="0" smtClean="0"/>
              <a:t> </a:t>
            </a:r>
            <a:r>
              <a:rPr lang="en-US" sz="4000" dirty="0" err="1" smtClean="0"/>
              <a:t>Dekena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2725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 a teacher, your classroom: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295400"/>
            <a:ext cx="6629400" cy="4972050"/>
          </a:xfrm>
        </p:spPr>
      </p:pic>
    </p:spTree>
    <p:extLst>
      <p:ext uri="{BB962C8B-B14F-4D97-AF65-F5344CB8AC3E}">
        <p14:creationId xmlns:p14="http://schemas.microsoft.com/office/powerpoint/2010/main" val="375716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Lesson: Painter’s Algorithm</a:t>
            </a:r>
            <a:endParaRPr lang="en-US" dirty="0"/>
          </a:p>
        </p:txBody>
      </p:sp>
      <p:pic>
        <p:nvPicPr>
          <p:cNvPr id="5" name="paintersAlgorithm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427709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Question</a:t>
            </a:r>
            <a:endParaRPr lang="en-US" dirty="0"/>
          </a:p>
        </p:txBody>
      </p:sp>
      <p:pic>
        <p:nvPicPr>
          <p:cNvPr id="5" name="flawedPaintingQuestion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84991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</a:t>
            </a:r>
            <a:endParaRPr lang="en-US" dirty="0"/>
          </a:p>
        </p:txBody>
      </p:sp>
      <p:pic>
        <p:nvPicPr>
          <p:cNvPr id="4" name="FlawedPaintingAnswer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369391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Beauty = More Educational?	</a:t>
            </a:r>
            <a:endParaRPr lang="en-US" dirty="0"/>
          </a:p>
        </p:txBody>
      </p:sp>
      <p:pic>
        <p:nvPicPr>
          <p:cNvPr id="6" name="EckoShaderDemo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349604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Course Developer </a:t>
            </a:r>
            <a:r>
              <a:rPr lang="en-US" dirty="0" err="1" smtClean="0"/>
              <a:t>Gundega</a:t>
            </a:r>
            <a:r>
              <a:rPr lang="en-US" dirty="0" smtClean="0"/>
              <a:t> </a:t>
            </a:r>
            <a:r>
              <a:rPr lang="en-US" dirty="0" err="1" smtClean="0"/>
              <a:t>Dekena</a:t>
            </a:r>
            <a:r>
              <a:rPr lang="en-US" dirty="0" smtClean="0"/>
              <a:t> helps.</a:t>
            </a:r>
          </a:p>
          <a:p>
            <a:r>
              <a:rPr lang="en-US" dirty="0" smtClean="0"/>
              <a:t>Forum:</a:t>
            </a:r>
          </a:p>
          <a:p>
            <a:pPr lvl="1"/>
            <a:r>
              <a:rPr lang="en-US" dirty="0" smtClean="0"/>
              <a:t>Questions appear on relevant lesson’s page.</a:t>
            </a:r>
          </a:p>
          <a:p>
            <a:pPr lvl="1"/>
            <a:r>
              <a:rPr lang="en-US" dirty="0" smtClean="0"/>
              <a:t>Students can help each other.</a:t>
            </a:r>
          </a:p>
          <a:p>
            <a:pPr lvl="1"/>
            <a:r>
              <a:rPr lang="en-US" dirty="0" smtClean="0"/>
              <a:t>Me, I check it about daily. Forever.</a:t>
            </a:r>
          </a:p>
          <a:p>
            <a:r>
              <a:rPr lang="en-US" dirty="0" smtClean="0"/>
              <a:t>Wiki:</a:t>
            </a:r>
          </a:p>
          <a:p>
            <a:pPr lvl="1"/>
            <a:r>
              <a:rPr lang="en-US" dirty="0" smtClean="0"/>
              <a:t>Instructor-only access.</a:t>
            </a:r>
          </a:p>
          <a:p>
            <a:pPr lvl="1"/>
            <a:r>
              <a:rPr lang="en-US" dirty="0" smtClean="0"/>
              <a:t>Syllabus, tips &amp; tricks, downloads,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9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a MOOC?</a:t>
            </a:r>
          </a:p>
          <a:p>
            <a:r>
              <a:rPr lang="en-US" dirty="0" smtClean="0"/>
              <a:t>Making a computer graphics MOOC</a:t>
            </a:r>
          </a:p>
          <a:p>
            <a:pPr lvl="1"/>
            <a:r>
              <a:rPr lang="en-US" dirty="0" smtClean="0"/>
              <a:t>Lessons, quizzes, exercises, forum, wiki</a:t>
            </a:r>
          </a:p>
          <a:p>
            <a:pPr lvl="1"/>
            <a:r>
              <a:rPr lang="en-US" dirty="0" smtClean="0"/>
              <a:t>Technologies: </a:t>
            </a:r>
            <a:r>
              <a:rPr lang="en-US" dirty="0" err="1" smtClean="0"/>
              <a:t>WebGL</a:t>
            </a:r>
            <a:r>
              <a:rPr lang="en-US" dirty="0" smtClean="0"/>
              <a:t>, three.js</a:t>
            </a:r>
          </a:p>
          <a:p>
            <a:r>
              <a:rPr lang="en-US" dirty="0"/>
              <a:t>Why make a MOOC?</a:t>
            </a:r>
          </a:p>
          <a:p>
            <a:r>
              <a:rPr lang="en-US" dirty="0" smtClean="0"/>
              <a:t>What went right and wrong</a:t>
            </a:r>
          </a:p>
          <a:p>
            <a:r>
              <a:rPr lang="en-US" dirty="0" smtClean="0"/>
              <a:t>MOOCs: savior of mankind or sign of </a:t>
            </a:r>
            <a:r>
              <a:rPr lang="en-US" smtClean="0"/>
              <a:t>the apocalypse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52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Underlying Graphics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 computer (even grandma’s) has a GPU.</a:t>
            </a:r>
          </a:p>
          <a:p>
            <a:r>
              <a:rPr lang="en-US" dirty="0" err="1" smtClean="0"/>
              <a:t>WebGL</a:t>
            </a:r>
            <a:r>
              <a:rPr lang="en-US" dirty="0" smtClean="0"/>
              <a:t> – to send graphics to the GPU.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But, </a:t>
            </a:r>
            <a:r>
              <a:rPr lang="en-US" dirty="0" err="1" smtClean="0"/>
              <a:t>WebGL</a:t>
            </a:r>
            <a:r>
              <a:rPr lang="en-US" dirty="0" smtClean="0"/>
              <a:t> itself is not beginner-friendly, so:</a:t>
            </a:r>
          </a:p>
          <a:p>
            <a:r>
              <a:rPr lang="en-US" dirty="0" smtClean="0"/>
              <a:t>Three.js – scene graph library that calls </a:t>
            </a:r>
            <a:r>
              <a:rPr lang="en-US" dirty="0" err="1" smtClean="0"/>
              <a:t>WebGL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JavaScript – to call </a:t>
            </a:r>
            <a:r>
              <a:rPr lang="en-US" dirty="0" smtClean="0"/>
              <a:t>three.js in browser.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6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March 2011 marked Release 1.0</a:t>
            </a:r>
          </a:p>
          <a:p>
            <a:pPr lvl="1"/>
            <a:r>
              <a:rPr lang="en-US" dirty="0" smtClean="0"/>
              <a:t>Pretty good penetration; Chrome’s best</a:t>
            </a:r>
          </a:p>
          <a:p>
            <a:pPr lvl="1"/>
            <a:r>
              <a:rPr lang="en-US" dirty="0" smtClean="0"/>
              <a:t>Internet Explorer finally added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3276600"/>
            <a:ext cx="8077200" cy="279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5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5814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WebGL</a:t>
            </a:r>
            <a:r>
              <a:rPr lang="en-US" dirty="0" smtClean="0"/>
              <a:t> works on Firefox and Chrome for some Android phones.</a:t>
            </a:r>
          </a:p>
          <a:p>
            <a:r>
              <a:rPr lang="en-US" dirty="0" smtClean="0"/>
              <a:t>Apple allows </a:t>
            </a:r>
            <a:r>
              <a:rPr lang="en-US" dirty="0" err="1" smtClean="0"/>
              <a:t>WebGL</a:t>
            </a:r>
            <a:r>
              <a:rPr lang="en-US" dirty="0" smtClean="0"/>
              <a:t> on mobile only for advertisers (concerns about malicious/poor code)</a:t>
            </a:r>
            <a:endParaRPr lang="en-US" dirty="0"/>
          </a:p>
        </p:txBody>
      </p:sp>
      <p:pic>
        <p:nvPicPr>
          <p:cNvPr id="4" name="Mobile teapot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14800" y="1676400"/>
            <a:ext cx="4724400" cy="26574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8072" y="4562573"/>
            <a:ext cx="4724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Can’t </a:t>
            </a:r>
            <a:r>
              <a:rPr lang="en-US" sz="3000" dirty="0"/>
              <a:t>really do exercises on the phone.</a:t>
            </a:r>
          </a:p>
        </p:txBody>
      </p:sp>
    </p:spTree>
    <p:extLst>
      <p:ext uri="{BB962C8B-B14F-4D97-AF65-F5344CB8AC3E}">
        <p14:creationId xmlns:p14="http://schemas.microsoft.com/office/powerpoint/2010/main" val="305482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WebGL</a:t>
            </a:r>
            <a:r>
              <a:rPr lang="en-US" dirty="0" smtClean="0"/>
              <a:t> has you writing GPU vertex and fragment </a:t>
            </a:r>
            <a:r>
              <a:rPr lang="en-US" dirty="0" err="1" smtClean="0"/>
              <a:t>shaders</a:t>
            </a:r>
            <a:r>
              <a:rPr lang="en-US" dirty="0" smtClean="0"/>
              <a:t>, has minimal matrix support, and no higher level libraries.</a:t>
            </a:r>
          </a:p>
          <a:p>
            <a:pPr lvl="1"/>
            <a:r>
              <a:rPr lang="en-US" dirty="0" smtClean="0"/>
              <a:t>Laborious for students to get a square on screen</a:t>
            </a:r>
          </a:p>
          <a:p>
            <a:r>
              <a:rPr lang="en-US" dirty="0" smtClean="0"/>
              <a:t>Three.js is a scene graph: set up objects, lights, camera and interact with scene.</a:t>
            </a:r>
          </a:p>
          <a:p>
            <a:pPr lvl="1"/>
            <a:r>
              <a:rPr lang="en-US" dirty="0" smtClean="0"/>
              <a:t>Hides </a:t>
            </a:r>
            <a:r>
              <a:rPr lang="en-US" dirty="0" err="1" smtClean="0"/>
              <a:t>shaders</a:t>
            </a:r>
            <a:r>
              <a:rPr lang="en-US" dirty="0" smtClean="0"/>
              <a:t>, unless you want to use them.</a:t>
            </a:r>
          </a:p>
          <a:p>
            <a:pPr lvl="1"/>
            <a:r>
              <a:rPr lang="en-US" dirty="0" smtClean="0"/>
              <a:t>Lots of example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75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Three.js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Tons of libraries:</a:t>
            </a:r>
          </a:p>
          <a:p>
            <a:pPr lvl="1"/>
            <a:r>
              <a:rPr lang="en-US" dirty="0" smtClean="0"/>
              <a:t>Shadows</a:t>
            </a:r>
          </a:p>
          <a:p>
            <a:pPr lvl="1"/>
            <a:r>
              <a:rPr lang="en-US" dirty="0" err="1" smtClean="0"/>
              <a:t>Keyframing</a:t>
            </a:r>
            <a:endParaRPr lang="en-US" dirty="0" smtClean="0"/>
          </a:p>
          <a:p>
            <a:pPr lvl="1"/>
            <a:r>
              <a:rPr lang="en-US" dirty="0" smtClean="0"/>
              <a:t>Picking/Collisions</a:t>
            </a:r>
          </a:p>
          <a:p>
            <a:pPr lvl="1"/>
            <a:r>
              <a:rPr lang="en-US" dirty="0" smtClean="0"/>
              <a:t>Post-processing…</a:t>
            </a:r>
            <a:endParaRPr lang="en-US" dirty="0"/>
          </a:p>
          <a:p>
            <a:r>
              <a:rPr lang="en-US" dirty="0" smtClean="0"/>
              <a:t>Free, on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Active community</a:t>
            </a:r>
          </a:p>
          <a:p>
            <a:r>
              <a:rPr lang="en-US" dirty="0" err="1" smtClean="0"/>
              <a:t>Hackery</a:t>
            </a:r>
            <a:r>
              <a:rPr lang="en-US" dirty="0"/>
              <a:t>;</a:t>
            </a:r>
            <a:r>
              <a:rPr lang="en-US" dirty="0" smtClean="0"/>
              <a:t> weak docs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219200"/>
            <a:ext cx="3733800" cy="464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71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Three.js + head-tracking example</a:t>
            </a:r>
            <a:endParaRPr lang="en-US" dirty="0"/>
          </a:p>
        </p:txBody>
      </p:sp>
      <p:pic>
        <p:nvPicPr>
          <p:cNvPr id="4" name="HeadTrack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8638" y="1646237"/>
            <a:ext cx="8086725" cy="4525963"/>
          </a:xfrm>
        </p:spPr>
      </p:pic>
    </p:spTree>
    <p:extLst>
      <p:ext uri="{BB962C8B-B14F-4D97-AF65-F5344CB8AC3E}">
        <p14:creationId xmlns:p14="http://schemas.microsoft.com/office/powerpoint/2010/main" val="169196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much like Java, despite the name.</a:t>
            </a:r>
          </a:p>
          <a:p>
            <a:pPr lvl="1"/>
            <a:r>
              <a:rPr lang="en-US" dirty="0"/>
              <a:t>“JavaScript is a sloppy language, but inside it there is an elegant, better language</a:t>
            </a:r>
            <a:r>
              <a:rPr lang="en-US" dirty="0" smtClean="0"/>
              <a:t>.”</a:t>
            </a:r>
          </a:p>
          <a:p>
            <a:r>
              <a:rPr lang="en-US" dirty="0" smtClean="0"/>
              <a:t>Well-supported for web browsers.</a:t>
            </a:r>
          </a:p>
          <a:p>
            <a:pPr lvl="1"/>
            <a:r>
              <a:rPr lang="en-US" dirty="0" smtClean="0"/>
              <a:t>Debugger is built-in for Chrome; hit F12.</a:t>
            </a:r>
          </a:p>
          <a:p>
            <a:pPr lvl="1"/>
            <a:r>
              <a:rPr lang="en-US" dirty="0" smtClean="0"/>
              <a:t>However, this doesn’t </a:t>
            </a:r>
            <a:r>
              <a:rPr lang="en-US" i="1" dirty="0" smtClean="0"/>
              <a:t>quite</a:t>
            </a:r>
            <a:r>
              <a:rPr lang="en-US" dirty="0" smtClean="0"/>
              <a:t> work well in-browser.</a:t>
            </a:r>
          </a:p>
          <a:p>
            <a:r>
              <a:rPr lang="en-US" dirty="0" smtClean="0"/>
              <a:t>Best of all, every bit of code is readable</a:t>
            </a:r>
          </a:p>
          <a:p>
            <a:pPr lvl="1"/>
            <a:r>
              <a:rPr lang="en-US" dirty="0" smtClean="0"/>
              <a:t>Well, barring obfuscation</a:t>
            </a:r>
          </a:p>
        </p:txBody>
      </p:sp>
    </p:spTree>
    <p:extLst>
      <p:ext uri="{BB962C8B-B14F-4D97-AF65-F5344CB8AC3E}">
        <p14:creationId xmlns:p14="http://schemas.microsoft.com/office/powerpoint/2010/main" val="322346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easy to go wrong with JavaScript.</a:t>
            </a:r>
          </a:p>
          <a:p>
            <a:pPr lvl="1"/>
            <a:r>
              <a:rPr lang="en-US" dirty="0" smtClean="0"/>
              <a:t>Our partial solution: </a:t>
            </a:r>
            <a:r>
              <a:rPr lang="en-US" dirty="0" err="1" smtClean="0"/>
              <a:t>JSHint</a:t>
            </a:r>
            <a:r>
              <a:rPr lang="en-US" dirty="0" smtClean="0"/>
              <a:t> built into browser.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Easy to go very wrong, nonetheless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819400"/>
            <a:ext cx="7600948" cy="1066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4800600"/>
            <a:ext cx="7600948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1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on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students to improve the code.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286000"/>
            <a:ext cx="6581903" cy="374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17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Euler Angle Demo</a:t>
            </a:r>
            <a:endParaRPr lang="en-US" dirty="0"/>
          </a:p>
        </p:txBody>
      </p:sp>
      <p:pic>
        <p:nvPicPr>
          <p:cNvPr id="4" name="EulerDemo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8638" y="1600200"/>
            <a:ext cx="8086725" cy="4525963"/>
          </a:xfrm>
        </p:spPr>
      </p:pic>
    </p:spTree>
    <p:extLst>
      <p:ext uri="{BB962C8B-B14F-4D97-AF65-F5344CB8AC3E}">
        <p14:creationId xmlns:p14="http://schemas.microsoft.com/office/powerpoint/2010/main" val="1165555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MOOC: Massive Open Online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Show of hands, please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Massive: course is worldwide</a:t>
            </a:r>
          </a:p>
          <a:p>
            <a:r>
              <a:rPr lang="en-US" dirty="0" smtClean="0"/>
              <a:t>Open: course is free to take, to download, etc.</a:t>
            </a:r>
          </a:p>
          <a:p>
            <a:r>
              <a:rPr lang="en-US" dirty="0" smtClean="0"/>
              <a:t>Online: on the web</a:t>
            </a:r>
          </a:p>
          <a:p>
            <a:r>
              <a:rPr lang="en-US" dirty="0" smtClean="0"/>
              <a:t>Course: what’s a “course”?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3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used a simple image compare system:</a:t>
            </a:r>
          </a:p>
          <a:p>
            <a:r>
              <a:rPr lang="en-US" dirty="0" smtClean="0"/>
              <a:t>Check pixel’s maximum difference in R,G,B</a:t>
            </a:r>
          </a:p>
          <a:p>
            <a:pPr lvl="1"/>
            <a:r>
              <a:rPr lang="en-US" dirty="0" smtClean="0"/>
              <a:t>If greater than X levels, pixel fails</a:t>
            </a:r>
          </a:p>
          <a:p>
            <a:r>
              <a:rPr lang="en-US" dirty="0" smtClean="0"/>
              <a:t>Count how many pixels failed</a:t>
            </a:r>
          </a:p>
          <a:p>
            <a:pPr lvl="1"/>
            <a:r>
              <a:rPr lang="en-US" dirty="0" smtClean="0"/>
              <a:t>If greater than Y levels, code does not pass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smtClean="0"/>
              <a:t>Sometimes no change in code would pass; sometimes nothing would pass. Tweak!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77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Compare Example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95400"/>
            <a:ext cx="3869562" cy="2262982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3723148"/>
            <a:ext cx="3797848" cy="25946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295400"/>
            <a:ext cx="4014286" cy="23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7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Exam Example</a:t>
            </a:r>
            <a:endParaRPr lang="en-US" dirty="0"/>
          </a:p>
        </p:txBody>
      </p:sp>
      <p:pic>
        <p:nvPicPr>
          <p:cNvPr id="4" name="05-vertex And Fragment Shader-1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16819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32075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</a:t>
            </a:r>
            <a:endParaRPr lang="en-US" dirty="0"/>
          </a:p>
        </p:txBody>
      </p:sp>
      <p:pic>
        <p:nvPicPr>
          <p:cNvPr id="4" name="06-vertex And Fragment Shader-1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711660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33962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 out of time at end of making course</a:t>
            </a:r>
          </a:p>
          <a:p>
            <a:r>
              <a:rPr lang="en-US" dirty="0" smtClean="0"/>
              <a:t>Course needed to be debugged after release</a:t>
            </a:r>
          </a:p>
          <a:p>
            <a:r>
              <a:rPr lang="en-US" dirty="0" smtClean="0"/>
              <a:t>Completion rate low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 money invested, no real credits given</a:t>
            </a:r>
          </a:p>
          <a:p>
            <a:pPr lvl="1"/>
            <a:r>
              <a:rPr lang="en-US" dirty="0" smtClean="0"/>
              <a:t>Little to no tracking &amp; helping students</a:t>
            </a:r>
          </a:p>
          <a:p>
            <a:pPr lvl="1"/>
            <a:r>
              <a:rPr lang="en-US" dirty="0" smtClean="0"/>
              <a:t>Minimal student-helping-student</a:t>
            </a:r>
          </a:p>
          <a:p>
            <a:r>
              <a:rPr lang="en-US" dirty="0" smtClean="0"/>
              <a:t>Self-paced == lack of much community</a:t>
            </a:r>
          </a:p>
          <a:p>
            <a:r>
              <a:rPr lang="en-US" dirty="0" smtClean="0"/>
              <a:t>Videos are mostly hard to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129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Successes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works! We didn’t know it would.</a:t>
            </a:r>
          </a:p>
          <a:p>
            <a:pPr lvl="1"/>
            <a:r>
              <a:rPr lang="en-US" dirty="0" err="1" smtClean="0"/>
              <a:t>WebGL</a:t>
            </a:r>
            <a:r>
              <a:rPr lang="en-US" dirty="0" smtClean="0"/>
              <a:t>/three.js means a demo is a click away</a:t>
            </a:r>
          </a:p>
          <a:p>
            <a:r>
              <a:rPr lang="en-US" dirty="0" smtClean="0"/>
              <a:t>Kudos for our time spent on the forum</a:t>
            </a:r>
          </a:p>
          <a:p>
            <a:pPr lvl="1"/>
            <a:r>
              <a:rPr lang="en-US" dirty="0" smtClean="0"/>
              <a:t>For me, currently 15 minutes a day</a:t>
            </a:r>
          </a:p>
          <a:p>
            <a:r>
              <a:rPr lang="en-US" dirty="0"/>
              <a:t>Reached (and still reaching) a lot of people</a:t>
            </a:r>
          </a:p>
          <a:p>
            <a:pPr lvl="1"/>
            <a:r>
              <a:rPr lang="en-US" dirty="0"/>
              <a:t>Organized curriculum beats “search on the web”</a:t>
            </a:r>
          </a:p>
          <a:p>
            <a:pPr lvl="1"/>
            <a:r>
              <a:rPr lang="en-US" dirty="0" smtClean="0"/>
              <a:t>Self-paced = learn what you want, when you want</a:t>
            </a:r>
          </a:p>
          <a:p>
            <a:r>
              <a:rPr lang="en-US" dirty="0" smtClean="0"/>
              <a:t>It’s massively fulfilling for me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4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Antonio </a:t>
            </a:r>
            <a:r>
              <a:rPr lang="en-US" dirty="0" err="1" smtClean="0"/>
              <a:t>Suazo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1447801"/>
            <a:ext cx="2819399" cy="211372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488" y="794515"/>
            <a:ext cx="1951100" cy="548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657600"/>
            <a:ext cx="5008443" cy="26233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33800" y="1295400"/>
            <a:ext cx="18842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Architect in Chile</a:t>
            </a:r>
          </a:p>
          <a:p>
            <a:endParaRPr lang="en-US" dirty="0" smtClean="0"/>
          </a:p>
          <a:p>
            <a:r>
              <a:rPr lang="en-US" dirty="0" smtClean="0"/>
              <a:t>Won People’s Choice contest</a:t>
            </a:r>
          </a:p>
          <a:p>
            <a:endParaRPr lang="en-US" dirty="0"/>
          </a:p>
          <a:p>
            <a:r>
              <a:rPr lang="en-US" dirty="0" smtClean="0"/>
              <a:t>Making his hobby studio go pro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4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US" dirty="0" err="1"/>
              <a:t>Anubha</a:t>
            </a:r>
            <a:r>
              <a:rPr lang="en-US" dirty="0"/>
              <a:t> Banerjee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Studied line </a:t>
            </a:r>
            <a:r>
              <a:rPr lang="en-US" dirty="0"/>
              <a:t>s</a:t>
            </a:r>
            <a:r>
              <a:rPr lang="en-US" dirty="0" smtClean="0"/>
              <a:t>moothing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99" y="1759668"/>
            <a:ext cx="3622909" cy="3622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841" y="1759667"/>
            <a:ext cx="4247159" cy="21124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841" y="3962400"/>
            <a:ext cx="4259727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29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Enjoying your Career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 certified Eric Haines® method:</a:t>
            </a:r>
          </a:p>
          <a:p>
            <a:r>
              <a:rPr lang="en-US" dirty="0" smtClean="0"/>
              <a:t>Get involved in SIGGRAPH</a:t>
            </a:r>
          </a:p>
          <a:p>
            <a:r>
              <a:rPr lang="en-US" dirty="0" smtClean="0"/>
              <a:t>Create open source before it became a thing (Standard Procedural Databases)</a:t>
            </a:r>
          </a:p>
          <a:p>
            <a:r>
              <a:rPr lang="en-US" dirty="0" smtClean="0"/>
              <a:t>Blog before it became a thing (</a:t>
            </a:r>
            <a:r>
              <a:rPr lang="en-US" i="1" dirty="0" smtClean="0"/>
              <a:t>Ray Tracing News</a:t>
            </a:r>
            <a:r>
              <a:rPr lang="en-US" dirty="0" smtClean="0"/>
              <a:t>)</a:t>
            </a:r>
          </a:p>
          <a:p>
            <a:r>
              <a:rPr lang="en-US" dirty="0" smtClean="0"/>
              <a:t>Meet like-minded souls and put more on web</a:t>
            </a:r>
          </a:p>
          <a:p>
            <a:r>
              <a:rPr lang="en-US" dirty="0" smtClean="0"/>
              <a:t>Help write a book – and learn the subject</a:t>
            </a:r>
          </a:p>
        </p:txBody>
      </p:sp>
    </p:spTree>
    <p:extLst>
      <p:ext uri="{BB962C8B-B14F-4D97-AF65-F5344CB8AC3E}">
        <p14:creationId xmlns:p14="http://schemas.microsoft.com/office/powerpoint/2010/main" val="23373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Own Method – Some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Offer a great resource, or host one:</a:t>
            </a:r>
          </a:p>
          <a:p>
            <a:pPr lvl="1"/>
            <a:r>
              <a:rPr lang="en-US" dirty="0" err="1" smtClean="0"/>
              <a:t>Ke-Sen</a:t>
            </a:r>
            <a:r>
              <a:rPr lang="en-US" dirty="0" smtClean="0"/>
              <a:t> Huang’s conference site</a:t>
            </a:r>
          </a:p>
          <a:p>
            <a:pPr lvl="1"/>
            <a:r>
              <a:rPr lang="en-US" dirty="0" smtClean="0"/>
              <a:t>Our own collision detection grid page</a:t>
            </a:r>
          </a:p>
          <a:p>
            <a:pPr lvl="1"/>
            <a:r>
              <a:rPr lang="en-US" i="1" dirty="0" smtClean="0"/>
              <a:t>Advances in Real-Time Rendering </a:t>
            </a:r>
            <a:r>
              <a:rPr lang="en-US" dirty="0" smtClean="0"/>
              <a:t>hosting</a:t>
            </a:r>
          </a:p>
          <a:p>
            <a:r>
              <a:rPr lang="en-US" dirty="0" smtClean="0"/>
              <a:t>Publish:</a:t>
            </a:r>
          </a:p>
          <a:p>
            <a:pPr lvl="1"/>
            <a:r>
              <a:rPr lang="en-US" i="1" dirty="0" smtClean="0"/>
              <a:t>Journal of Computer Graphics Techniques</a:t>
            </a:r>
          </a:p>
          <a:p>
            <a:pPr lvl="1"/>
            <a:r>
              <a:rPr lang="en-US" i="1" dirty="0" smtClean="0"/>
              <a:t>The Graphics Codex </a:t>
            </a:r>
            <a:r>
              <a:rPr lang="en-US" dirty="0" smtClean="0"/>
              <a:t>by Morgan McGuire</a:t>
            </a:r>
          </a:p>
          <a:p>
            <a:r>
              <a:rPr lang="en-US" dirty="0" smtClean="0"/>
              <a:t>Make a cool demo, mod, or library</a:t>
            </a:r>
          </a:p>
          <a:p>
            <a:pPr lvl="1"/>
            <a:r>
              <a:rPr lang="en-US" dirty="0" smtClean="0"/>
              <a:t>Three.js</a:t>
            </a:r>
          </a:p>
          <a:p>
            <a:pPr lvl="1"/>
            <a:r>
              <a:rPr lang="en-US" dirty="0" err="1" smtClean="0"/>
              <a:t>Shadertoy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899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Three MOOC Producers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             - MIT, Harvard, Berkeley, U. of Texas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       - 534 courses from 107 partners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- </a:t>
            </a:r>
            <a:r>
              <a:rPr lang="en-US" dirty="0" smtClean="0"/>
              <a:t>          - out of Stanford, 28 courses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413" y="1600200"/>
            <a:ext cx="1219200" cy="619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1" y="3886200"/>
            <a:ext cx="1162050" cy="118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16" y="2667000"/>
            <a:ext cx="2744194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32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MOOCs: Better or Worse?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difference between a giant lecture hall vs. a video of the lecture?</a:t>
            </a:r>
          </a:p>
          <a:p>
            <a:pPr lvl="1"/>
            <a:r>
              <a:rPr lang="en-US" dirty="0" smtClean="0"/>
              <a:t>Student dedicates time when going to a lecture hall. Even when sleepy.</a:t>
            </a:r>
          </a:p>
          <a:p>
            <a:pPr lvl="1"/>
            <a:r>
              <a:rPr lang="en-US" dirty="0" smtClean="0"/>
              <a:t>Student can pause to check cellphone when watching the video version.</a:t>
            </a:r>
          </a:p>
          <a:p>
            <a:r>
              <a:rPr lang="en-US" dirty="0" smtClean="0"/>
              <a:t>Analogy: watching a live play vs. watching a movie on DVD. Both have advantages.</a:t>
            </a:r>
          </a:p>
        </p:txBody>
      </p:sp>
    </p:spTree>
    <p:extLst>
      <p:ext uri="{BB962C8B-B14F-4D97-AF65-F5344CB8AC3E}">
        <p14:creationId xmlns:p14="http://schemas.microsoft.com/office/powerpoint/2010/main" val="35497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due to Massiveness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Can’t easily keep track of students’ progress</a:t>
            </a:r>
          </a:p>
          <a:p>
            <a:pPr lvl="1"/>
            <a:r>
              <a:rPr lang="en-US" dirty="0" smtClean="0"/>
              <a:t>Nor can many universities</a:t>
            </a:r>
          </a:p>
          <a:p>
            <a:pPr lvl="1"/>
            <a:r>
              <a:rPr lang="en-US" dirty="0" smtClean="0"/>
              <a:t>Tracking tools being developed</a:t>
            </a:r>
          </a:p>
          <a:p>
            <a:r>
              <a:rPr lang="en-US" dirty="0" smtClean="0"/>
              <a:t>Automatic grading limits creative projects</a:t>
            </a:r>
          </a:p>
          <a:p>
            <a:pPr lvl="1"/>
            <a:r>
              <a:rPr lang="en-US" dirty="0" smtClean="0"/>
              <a:t>Somewhat ameliorated by contests</a:t>
            </a:r>
          </a:p>
          <a:p>
            <a:r>
              <a:rPr lang="en-US" dirty="0" smtClean="0"/>
              <a:t>Self-paced does not foster community (but semester launches are too infrequent).</a:t>
            </a:r>
          </a:p>
          <a:p>
            <a:pPr lvl="1"/>
            <a:r>
              <a:rPr lang="en-US" dirty="0" smtClean="0"/>
              <a:t>How about monthly or bi-weekly launches?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019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MOOCs: Good or Evil?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help rethink the process:</a:t>
            </a:r>
          </a:p>
          <a:p>
            <a:pPr lvl="1"/>
            <a:r>
              <a:rPr lang="en-US" dirty="0" smtClean="0"/>
              <a:t>Flipped classroom</a:t>
            </a:r>
          </a:p>
          <a:p>
            <a:pPr lvl="1"/>
            <a:r>
              <a:rPr lang="en-US" dirty="0" smtClean="0"/>
              <a:t>Drilling until subject is mastered (“10 right” rule); truly no student left behind</a:t>
            </a:r>
          </a:p>
          <a:p>
            <a:r>
              <a:rPr lang="en-US" dirty="0"/>
              <a:t>Can be misused, “let’s get rid of faculty</a:t>
            </a:r>
            <a:r>
              <a:rPr lang="en-US" dirty="0" smtClean="0"/>
              <a:t>.”</a:t>
            </a:r>
          </a:p>
          <a:p>
            <a:pPr marL="0" indent="0">
              <a:buNone/>
            </a:pPr>
            <a:r>
              <a:rPr lang="en-US" dirty="0" smtClean="0"/>
              <a:t>Imagine if every teacher had to write their own textbook for a course…</a:t>
            </a:r>
          </a:p>
          <a:p>
            <a:pPr marL="0" indent="0">
              <a:buNone/>
            </a:pPr>
            <a:r>
              <a:rPr lang="en-US" dirty="0" smtClean="0"/>
              <a:t>- MOOCs are just another tool.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54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education (and course credit) based on seat time or competency?</a:t>
            </a:r>
          </a:p>
          <a:p>
            <a:r>
              <a:rPr lang="en-US" dirty="0"/>
              <a:t>Need more than one MOOC on a </a:t>
            </a:r>
            <a:r>
              <a:rPr lang="en-US" dirty="0" smtClean="0"/>
              <a:t>subject.</a:t>
            </a:r>
          </a:p>
          <a:p>
            <a:r>
              <a:rPr lang="en-US" dirty="0" smtClean="0"/>
              <a:t>MOOCs can supplement and complement.</a:t>
            </a:r>
          </a:p>
          <a:p>
            <a:r>
              <a:rPr lang="en-US" dirty="0" smtClean="0"/>
              <a:t>A campus signals “my job now is to learn”.</a:t>
            </a:r>
            <a:endParaRPr lang="en-US" dirty="0"/>
          </a:p>
          <a:p>
            <a:r>
              <a:rPr lang="en-US" dirty="0" smtClean="0"/>
              <a:t>Parties and sports and all the rest are a lot better face to face than broadcasted.</a:t>
            </a:r>
          </a:p>
          <a:p>
            <a:r>
              <a:rPr lang="en-US" dirty="0" smtClean="0"/>
              <a:t>Alumni donate.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55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</a:t>
            </a:r>
            <a:endParaRPr lang="en-US" dirty="0"/>
          </a:p>
        </p:txBody>
      </p:sp>
      <p:pic>
        <p:nvPicPr>
          <p:cNvPr id="4" name="09-what Color Is Chartreuse-1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32783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43396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I’m 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erich@acm.org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3"/>
              </a:rPr>
              <a:t>http://erichaines.com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54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Bigger One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777" y="1143000"/>
            <a:ext cx="4444445" cy="2539683"/>
          </a:xfrm>
        </p:spPr>
      </p:pic>
      <p:sp>
        <p:nvSpPr>
          <p:cNvPr id="5" name="TextBox 4"/>
          <p:cNvSpPr txBox="1"/>
          <p:nvPr/>
        </p:nvSpPr>
        <p:spPr>
          <a:xfrm>
            <a:off x="762000" y="4114800"/>
            <a:ext cx="7467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Over 5 years old (vs. 2011 or 2012).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6 million unique visitors a month.</a:t>
            </a:r>
          </a:p>
        </p:txBody>
      </p:sp>
    </p:spTree>
    <p:extLst>
      <p:ext uri="{BB962C8B-B14F-4D97-AF65-F5344CB8AC3E}">
        <p14:creationId xmlns:p14="http://schemas.microsoft.com/office/powerpoint/2010/main" val="159556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Massive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modest course I taught, “Interactive 3D Graphics”, has over 32,000 signups to date.</a:t>
            </a:r>
          </a:p>
          <a:p>
            <a:r>
              <a:rPr lang="en-US" dirty="0" smtClean="0"/>
              <a:t>That’s the bragging number. Completion rates are quite small.</a:t>
            </a:r>
          </a:p>
          <a:p>
            <a:r>
              <a:rPr lang="en-US" dirty="0" smtClean="0"/>
              <a:t>400 students are active on an average day.</a:t>
            </a:r>
          </a:p>
          <a:p>
            <a:r>
              <a:rPr lang="en-US" dirty="0" smtClean="0"/>
              <a:t>1500 are active at least once during the week.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70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Massive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graphics course is worldwide: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~128 countries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     total</a:t>
            </a:r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267084061"/>
              </p:ext>
            </p:extLst>
          </p:nvPr>
        </p:nvGraphicFramePr>
        <p:xfrm>
          <a:off x="457200" y="2286000"/>
          <a:ext cx="5602654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4109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Which sort of “open”?</a:t>
            </a:r>
          </a:p>
          <a:p>
            <a:pPr marL="0" indent="0">
              <a:buNone/>
            </a:pPr>
            <a:r>
              <a:rPr lang="en-US" dirty="0" smtClean="0"/>
              <a:t>For </a:t>
            </a:r>
            <a:r>
              <a:rPr lang="en-US" dirty="0" err="1" smtClean="0"/>
              <a:t>Udacity</a:t>
            </a:r>
            <a:r>
              <a:rPr lang="en-US" dirty="0" smtClean="0"/>
              <a:t>:</a:t>
            </a:r>
          </a:p>
          <a:p>
            <a:r>
              <a:rPr lang="en-US" dirty="0" smtClean="0"/>
              <a:t>Open registration</a:t>
            </a:r>
          </a:p>
          <a:p>
            <a:r>
              <a:rPr lang="en-US" dirty="0" smtClean="0"/>
              <a:t>Free of charge</a:t>
            </a:r>
          </a:p>
          <a:p>
            <a:r>
              <a:rPr lang="en-US" dirty="0" smtClean="0"/>
              <a:t>Materials free to download – avoids censorship of YouTube in various countries</a:t>
            </a:r>
          </a:p>
          <a:p>
            <a:pPr marL="0" indent="0">
              <a:buNone/>
            </a:pPr>
            <a:r>
              <a:rPr lang="en-US" dirty="0" err="1" smtClean="0"/>
              <a:t>Udacity</a:t>
            </a:r>
            <a:r>
              <a:rPr lang="en-US" dirty="0" smtClean="0"/>
              <a:t> retains copyright:</a:t>
            </a:r>
          </a:p>
          <a:p>
            <a:r>
              <a:rPr lang="en-US" dirty="0" smtClean="0"/>
              <a:t>Other institutions cannot use w/o permission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81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4224</TotalTime>
  <Words>2607</Words>
  <Application>Microsoft Office PowerPoint</Application>
  <PresentationFormat>On-screen Show (4:3)</PresentationFormat>
  <Paragraphs>380</Paragraphs>
  <Slides>55</Slides>
  <Notes>31</Notes>
  <HiddenSlides>0</HiddenSlides>
  <MMClips>15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Office Theme</vt:lpstr>
      <vt:lpstr>Computer Graphics in a MOOC</vt:lpstr>
      <vt:lpstr>Chartreuse?</vt:lpstr>
      <vt:lpstr>Outline</vt:lpstr>
      <vt:lpstr>MOOC: Massive Open Online Course</vt:lpstr>
      <vt:lpstr>The Big Three MOOC Producers</vt:lpstr>
      <vt:lpstr>The Bigger One</vt:lpstr>
      <vt:lpstr>Massive</vt:lpstr>
      <vt:lpstr>Massive</vt:lpstr>
      <vt:lpstr>Open</vt:lpstr>
      <vt:lpstr>Online</vt:lpstr>
      <vt:lpstr>A Course, of Course</vt:lpstr>
      <vt:lpstr>Concerns about MOOCs on Campus</vt:lpstr>
      <vt:lpstr>Why Make a MOOC?</vt:lpstr>
      <vt:lpstr>Why is a typical class 50 minutes?</vt:lpstr>
      <vt:lpstr>MOOC Lessons, Quizzes, Exercises</vt:lpstr>
      <vt:lpstr>MOOC Classroom Example</vt:lpstr>
      <vt:lpstr>Draw and Talk</vt:lpstr>
      <vt:lpstr>Other Video Options</vt:lpstr>
      <vt:lpstr>Translation Problem</vt:lpstr>
      <vt:lpstr>Translation and Speed Example</vt:lpstr>
      <vt:lpstr>Supplemental Materials</vt:lpstr>
      <vt:lpstr>Why Scripts?</vt:lpstr>
      <vt:lpstr>Scripts Can Be Proof-Read</vt:lpstr>
      <vt:lpstr>As a teacher, your classroom:</vt:lpstr>
      <vt:lpstr>Typical Lesson: Painter’s Algorithm</vt:lpstr>
      <vt:lpstr>Quiz Question</vt:lpstr>
      <vt:lpstr>Answer</vt:lpstr>
      <vt:lpstr>More Beauty = More Educational? </vt:lpstr>
      <vt:lpstr>Online Support</vt:lpstr>
      <vt:lpstr>Underlying Graphics Technologies</vt:lpstr>
      <vt:lpstr>WebGL</vt:lpstr>
      <vt:lpstr>Mobile Support</vt:lpstr>
      <vt:lpstr>Three.js</vt:lpstr>
      <vt:lpstr>Three.js Support</vt:lpstr>
      <vt:lpstr>Three.js + head-tracking example</vt:lpstr>
      <vt:lpstr>JavaScript</vt:lpstr>
      <vt:lpstr>JavaScript</vt:lpstr>
      <vt:lpstr>Code on Github</vt:lpstr>
      <vt:lpstr>Euler Angle Demo</vt:lpstr>
      <vt:lpstr>Grading</vt:lpstr>
      <vt:lpstr>Image Compare Example</vt:lpstr>
      <vt:lpstr>Final Exam Example</vt:lpstr>
      <vt:lpstr>Answer</vt:lpstr>
      <vt:lpstr>Problems</vt:lpstr>
      <vt:lpstr>Successes</vt:lpstr>
      <vt:lpstr>Antonio Suazo</vt:lpstr>
      <vt:lpstr>Anubha Banerjee</vt:lpstr>
      <vt:lpstr>Enjoying your Career</vt:lpstr>
      <vt:lpstr>Your Own Method – Some Ideas</vt:lpstr>
      <vt:lpstr>MOOCs: Better or Worse?</vt:lpstr>
      <vt:lpstr>Limitations due to Massiveness</vt:lpstr>
      <vt:lpstr>MOOCs: Good or Evil?</vt:lpstr>
      <vt:lpstr>Final Thoughts</vt:lpstr>
      <vt:lpstr>Answer</vt:lpstr>
      <vt:lpstr>I’m at</vt:lpstr>
    </vt:vector>
  </TitlesOfParts>
  <Company>Autodesk,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Graphics in a MOOC</dc:title>
  <dc:creator>Eric Haines</dc:creator>
  <cp:lastModifiedBy>Eric Haines</cp:lastModifiedBy>
  <cp:revision>97</cp:revision>
  <dcterms:created xsi:type="dcterms:W3CDTF">2013-10-28T17:33:13Z</dcterms:created>
  <dcterms:modified xsi:type="dcterms:W3CDTF">2013-11-04T16:13:40Z</dcterms:modified>
</cp:coreProperties>
</file>